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5" r:id="rId5"/>
    <p:sldId id="262" r:id="rId6"/>
    <p:sldId id="264" r:id="rId7"/>
    <p:sldId id="259" r:id="rId8"/>
    <p:sldId id="260" r:id="rId9"/>
    <p:sldId id="261" r:id="rId10"/>
    <p:sldId id="268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/>
    <p:restoredTop sz="94659"/>
  </p:normalViewPr>
  <p:slideViewPr>
    <p:cSldViewPr snapToGrid="0">
      <p:cViewPr varScale="1">
        <p:scale>
          <a:sx n="95" d="100"/>
          <a:sy n="95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051A-541C-B3C6-210B-8330098A0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70F3D-A79E-BB5F-794F-E3F1BE19C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56919-ED72-9F84-B450-7ADE800FF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C665-DEDE-27CD-E80B-64106812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0805F-6420-F550-86B7-FF289E2E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3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C5D9-2D07-D5CB-4289-50008989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32BED-01D2-65C0-EEB9-69206DA94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E360C-398B-67FE-F3BD-8D6CC594D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D905-D2D8-FDF0-6F0D-FB30B38E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18C9C-DD54-E576-FF83-085E1032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0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3A7049-815C-7A77-AE07-55503E4ED7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B4550-B302-2408-7001-BE1B829FD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38BAB-3CEF-4B18-2A74-C9C326DA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5ED8-A760-D28C-BA05-E18EEE8B2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2CEE-D498-6A23-0729-C18CE88B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F73C-4E98-EF2C-5228-2682F0C9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D2A6B-F118-E418-049F-09BE8655C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0372-5549-2683-EBC0-2C0D331FB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C38F-805E-D6C0-B52F-A298C457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6CE27-1026-8973-4C7F-1C7E4FA6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762F-EC57-2164-B4EB-9CDC0879F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BE1E-EED2-E7C4-5CEA-D8B837EE5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A2139-8456-5805-4DFF-AF4859B0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4ACA-B3EA-4D95-CA04-438FB3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43127-E0AE-E786-A157-E27A65B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9B51-0A31-4058-9B81-6DA26A6C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1E45-9971-2F72-7D10-7CA3F6D7F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6568C-2FF0-8970-AE32-863CDE3E8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5A061-6046-DCC1-89F7-9FEDB385E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07721-C948-C158-091E-BDD9831F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3B330-7497-AC6B-C204-0693104A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5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2FD3-474F-159E-59A7-1C393C09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80A53-2D23-D531-BE20-105CC17D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288C7-A1C2-70FC-CBC1-2D78B0EE2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9FBA9-B163-9372-447D-15DB62291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7FAAC-97FF-7218-805B-5B20A3C31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8D6A6-02BD-4A6E-721A-77787231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AB263-4AA8-CF99-D3D7-E561F1D8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FC13D3-B4FD-29DF-AA3A-2317B9A7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90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E019-86CB-F03B-EB4A-660913BB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E0A42-29C2-2DD9-DD25-2DE6F6E84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E19A4-B5EC-8385-D2E7-9642E296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8819B-7FCC-8BE0-1403-DA6E47AA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1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B0520-92F4-4E02-5D75-B3FE15EB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596F2-A434-FAB6-928E-60409AA0D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A737-4054-0A3D-172D-C4DC5EF87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9BAD2-0DF2-F533-BB2F-6D128E89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D36DF-EC52-E941-C80F-B265D286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9042C-2B6C-1900-3BC5-91EB09B6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75369-339E-5C61-D21E-9A19CAC6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293D6-0EED-E09F-1E17-9402C898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2097-293F-D274-F17E-FCE9A5D6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50A7-2DEE-CA9E-30F4-173242994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A3A9F-50D8-286E-3977-1609B3417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9F284-A199-8518-FF9F-6A5DB7461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B104A-5E54-75EA-F802-AFF45394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711C-445E-EB92-8690-83DFBB76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47628-8BF2-F3AB-E97E-3CCEE040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5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044AB-1D80-A034-BA37-477BEF56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B53BB-C1BF-DF5E-746C-BA833CEB7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D85-428E-2AEB-ECF6-65702DDC6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F17E1-9F57-EA44-BEAD-91548D837C07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16E91-8878-38D6-0FA1-9C9A6ADD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629C8-49A4-FC61-D5E4-803169610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0A6E1F-C718-7949-98F3-E57E39647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9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4DDB-6F47-E80D-CB16-C5A5AC91C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ML driven high-pressure Li-Cu-H ternary hydrides discovery</a:t>
            </a:r>
          </a:p>
        </p:txBody>
      </p:sp>
    </p:spTree>
    <p:extLst>
      <p:ext uri="{BB962C8B-B14F-4D97-AF65-F5344CB8AC3E}">
        <p14:creationId xmlns:p14="http://schemas.microsoft.com/office/powerpoint/2010/main" val="247746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5BE8-C036-596D-A9BF-0993396E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Detail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D85B-420D-C5F6-3F1B-67BB4A8DC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convex hull plots stored in </a:t>
            </a:r>
            <a:r>
              <a:rPr lang="en-US" i="1" u="sng" dirty="0">
                <a:highlight>
                  <a:srgbClr val="C0C0C0"/>
                </a:highlight>
              </a:rPr>
              <a:t>images</a:t>
            </a:r>
            <a:r>
              <a:rPr lang="en-US" dirty="0"/>
              <a:t> folder </a:t>
            </a:r>
          </a:p>
          <a:p>
            <a:endParaRPr lang="en-US" dirty="0"/>
          </a:p>
          <a:p>
            <a:r>
              <a:rPr lang="en-US" dirty="0"/>
              <a:t>Data including stable structures, space group, energies, enthalpies, … in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u="sng" dirty="0" err="1">
                <a:highlight>
                  <a:srgbClr val="C0C0C0"/>
                </a:highlight>
              </a:rPr>
              <a:t>outputs_hull_mattersim</a:t>
            </a:r>
            <a:r>
              <a:rPr lang="en-US" i="1" u="sng" dirty="0"/>
              <a:t> </a:t>
            </a:r>
            <a:r>
              <a:rPr lang="en-US" dirty="0"/>
              <a:t>and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i="1" u="sng" dirty="0" err="1">
                <a:highlight>
                  <a:srgbClr val="C0C0C0"/>
                </a:highlight>
              </a:rPr>
              <a:t>outputs_hull_DFT</a:t>
            </a:r>
            <a:r>
              <a:rPr lang="en-US" i="1" u="sng" dirty="0"/>
              <a:t>   </a:t>
            </a:r>
            <a:r>
              <a:rPr lang="en-US" dirty="0"/>
              <a:t>folders </a:t>
            </a:r>
          </a:p>
          <a:p>
            <a:pPr marL="0" indent="0">
              <a:buNone/>
            </a:pPr>
            <a:r>
              <a:rPr lang="en-US" dirty="0"/>
              <a:t>and </a:t>
            </a:r>
            <a:r>
              <a:rPr lang="en-US" i="1" dirty="0">
                <a:highlight>
                  <a:srgbClr val="C0C0C0"/>
                </a:highlight>
              </a:rPr>
              <a:t>&lt;</a:t>
            </a:r>
            <a:r>
              <a:rPr lang="en-US" i="1" dirty="0" err="1">
                <a:highlight>
                  <a:srgbClr val="C0C0C0"/>
                </a:highlight>
              </a:rPr>
              <a:t>P_GPa</a:t>
            </a:r>
            <a:r>
              <a:rPr lang="en-US" i="1" dirty="0">
                <a:highlight>
                  <a:srgbClr val="C0C0C0"/>
                </a:highlight>
              </a:rPr>
              <a:t>&gt;</a:t>
            </a:r>
            <a:r>
              <a:rPr lang="en-US" dirty="0"/>
              <a:t> and </a:t>
            </a:r>
            <a:r>
              <a:rPr lang="en-US" i="1" dirty="0">
                <a:highlight>
                  <a:srgbClr val="C0C0C0"/>
                </a:highlight>
              </a:rPr>
              <a:t>structures</a:t>
            </a:r>
            <a:r>
              <a:rPr lang="en-US" dirty="0"/>
              <a:t> sub-folders inside </a:t>
            </a:r>
          </a:p>
        </p:txBody>
      </p:sp>
    </p:spTree>
    <p:extLst>
      <p:ext uri="{BB962C8B-B14F-4D97-AF65-F5344CB8AC3E}">
        <p14:creationId xmlns:p14="http://schemas.microsoft.com/office/powerpoint/2010/main" val="286007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0C899-0124-5F0E-4617-9EEB0185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883A7-1019-153A-C341-C4C8D028E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low pressure, as validated by ML plus DFT, the Li–Cu–H phase space is dominated by binary compounds, with </a:t>
            </a:r>
            <a:r>
              <a:rPr lang="en-US" dirty="0" err="1"/>
              <a:t>LiH</a:t>
            </a:r>
            <a:r>
              <a:rPr lang="en-US" dirty="0"/>
              <a:t> and </a:t>
            </a:r>
            <a:r>
              <a:rPr lang="en-US" dirty="0" err="1"/>
              <a:t>LiCu</a:t>
            </a:r>
            <a:r>
              <a:rPr lang="en-US" dirty="0"/>
              <a:t> forming the only stable phases.</a:t>
            </a:r>
          </a:p>
          <a:p>
            <a:endParaRPr lang="en-US" dirty="0"/>
          </a:p>
          <a:p>
            <a:r>
              <a:rPr lang="en-US" dirty="0"/>
              <a:t>As pressure increases, particularly beyond ~50 </a:t>
            </a:r>
            <a:r>
              <a:rPr lang="en-US" dirty="0" err="1"/>
              <a:t>GPa</a:t>
            </a:r>
            <a:r>
              <a:rPr lang="en-US" dirty="0"/>
              <a:t>, the energetic landscape shifts, enabling the stabilization of Li–Cu–H ternary compositions.</a:t>
            </a:r>
          </a:p>
        </p:txBody>
      </p:sp>
    </p:spTree>
    <p:extLst>
      <p:ext uri="{BB962C8B-B14F-4D97-AF65-F5344CB8AC3E}">
        <p14:creationId xmlns:p14="http://schemas.microsoft.com/office/powerpoint/2010/main" val="429493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5ACC7-4EF3-E497-C831-3B947173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89575-F311-075F-09D8-D73AA6EB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study and results presented here represent an initial exploratory investigation.</a:t>
            </a:r>
          </a:p>
          <a:p>
            <a:endParaRPr lang="en-US" dirty="0"/>
          </a:p>
          <a:p>
            <a:r>
              <a:rPr lang="en-US" dirty="0"/>
              <a:t>While the predictions are grounded in well-established theoretical principles and robust machine-learning models, further detailed analysis—including literature review, additional calculations, and deeper physical interpretation—remains to be carried out.</a:t>
            </a:r>
          </a:p>
        </p:txBody>
      </p:sp>
    </p:spTree>
    <p:extLst>
      <p:ext uri="{BB962C8B-B14F-4D97-AF65-F5344CB8AC3E}">
        <p14:creationId xmlns:p14="http://schemas.microsoft.com/office/powerpoint/2010/main" val="1323143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435C-7E1C-0CF0-D236-15240A2D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Workflow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D51CFFF-E56F-00DF-D77E-7678C1AC3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243240"/>
            <a:ext cx="1094014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Generated ~2,000 Li–Cu–H structures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MatterGen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each with lattice constants and atomic coordinates (POSCAR format).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MatterSim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+ MLIP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(trained on &gt;5M structures) to fully relax all candidates under pressures from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 to 100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Collected stress, energy, enthalpy, and other properties from the relaxed structures.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DFT calculations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pure Li, Cu, and H reference phases to obtain their accurate energetic baselines at the same pressures.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formation enthalpy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every Li–Cu–H compound using the appropriate elemental and molecular reference states.</a:t>
            </a:r>
          </a:p>
        </p:txBody>
      </p:sp>
    </p:spTree>
    <p:extLst>
      <p:ext uri="{BB962C8B-B14F-4D97-AF65-F5344CB8AC3E}">
        <p14:creationId xmlns:p14="http://schemas.microsoft.com/office/powerpoint/2010/main" val="297260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9781-51E1-8A56-39CD-2DF4366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AD3B-5FB0-9B94-EE8A-A8BA3013C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7610"/>
          </a:xfrm>
        </p:spPr>
        <p:txBody>
          <a:bodyPr/>
          <a:lstStyle/>
          <a:p>
            <a:r>
              <a:rPr lang="en-US" dirty="0"/>
              <a:t>Li-Cu-H formation/reaction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0639E4-7AB9-A1C1-D3E8-5DBF9E5C0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811" y="2353235"/>
            <a:ext cx="6710345" cy="9923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707C66-1A29-84B7-BF91-50DBA779946A}"/>
              </a:ext>
            </a:extLst>
          </p:cNvPr>
          <p:cNvSpPr txBox="1">
            <a:spLocks/>
          </p:cNvSpPr>
          <p:nvPr/>
        </p:nvSpPr>
        <p:spPr>
          <a:xfrm>
            <a:off x="838200" y="3779931"/>
            <a:ext cx="10515600" cy="527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Formation enthalpy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DE645-9AC3-F50B-DA1C-400382098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64" y="4504766"/>
            <a:ext cx="10749209" cy="8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9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4C3B-6BCB-B0A0-12DC-6475EE8D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BBD09-2940-E4B5-3BF4-A6359F247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u="sng" dirty="0"/>
          </a:p>
          <a:p>
            <a:endParaRPr lang="en-US" b="1" u="sng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540858-9627-86F7-7F6B-18BE81177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25625"/>
            <a:ext cx="10515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ML-predicted stable Li–Cu–H phases → re-optimized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DFT relaxation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Post-relaxation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SCF step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yields accurate energies &amp; enthalpies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Formation enthalpy recomputed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identical reference scheme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DFT convex hull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built at each pressure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vs. DFT stability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compared for consistency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533759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8A61-1A2B-F1FA-D452-7AC08BE3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3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Overall Workflow</a:t>
            </a:r>
          </a:p>
        </p:txBody>
      </p:sp>
      <p:pic>
        <p:nvPicPr>
          <p:cNvPr id="5" name="Picture 4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58446E4D-3296-0433-5FFA-9DD41830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936229"/>
            <a:ext cx="6850743" cy="58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4AD21F-95F1-3352-CF20-3D359226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pic>
        <p:nvPicPr>
          <p:cNvPr id="18" name="Picture 17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7BE2003C-48A7-8FE4-DB55-AE4FCC63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" y="1935841"/>
            <a:ext cx="6059170" cy="3978910"/>
          </a:xfrm>
          <a:prstGeom prst="rect">
            <a:avLst/>
          </a:prstGeom>
        </p:spPr>
      </p:pic>
      <p:pic>
        <p:nvPicPr>
          <p:cNvPr id="20" name="Picture 19" descr="A diagram of a triangle&#10;&#10;AI-generated content may be incorrect.">
            <a:extLst>
              <a:ext uri="{FF2B5EF4-FFF2-40B4-BE49-F238E27FC236}">
                <a16:creationId xmlns:a16="http://schemas.microsoft.com/office/drawing/2014/main" id="{D32A0724-E29B-867D-78CD-FCC49A31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2" y="1935841"/>
            <a:ext cx="6100445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triangle with numbers and a chart&#10;&#10;AI-generated content may be incorrect.">
            <a:extLst>
              <a:ext uri="{FF2B5EF4-FFF2-40B4-BE49-F238E27FC236}">
                <a16:creationId xmlns:a16="http://schemas.microsoft.com/office/drawing/2014/main" id="{825DE48A-FAB1-C311-524F-E135CA00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910" y="1587500"/>
            <a:ext cx="6149975" cy="3978910"/>
          </a:xfrm>
          <a:prstGeom prst="rect">
            <a:avLst/>
          </a:prstGeom>
        </p:spPr>
      </p:pic>
      <p:pic>
        <p:nvPicPr>
          <p:cNvPr id="10" name="Picture 9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F55D0E55-776F-BAA7-FB89-1F8EC34A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4" y="1739900"/>
            <a:ext cx="6108700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hemistry triangle&#10;&#10;AI-generated content may be incorrect.">
            <a:extLst>
              <a:ext uri="{FF2B5EF4-FFF2-40B4-BE49-F238E27FC236}">
                <a16:creationId xmlns:a16="http://schemas.microsoft.com/office/drawing/2014/main" id="{28CEF6CD-430A-E42A-3673-68FA5313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20" y="1439545"/>
            <a:ext cx="6191250" cy="3978910"/>
          </a:xfrm>
          <a:prstGeom prst="rect">
            <a:avLst/>
          </a:prstGeom>
        </p:spPr>
      </p:pic>
      <p:pic>
        <p:nvPicPr>
          <p:cNvPr id="10" name="Picture 9" descr="A diagram of a chemical reaction&#10;&#10;AI-generated content may be incorrect.">
            <a:extLst>
              <a:ext uri="{FF2B5EF4-FFF2-40B4-BE49-F238E27FC236}">
                <a16:creationId xmlns:a16="http://schemas.microsoft.com/office/drawing/2014/main" id="{70704219-8637-67A4-ADE3-CFB7AAA92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028" y="1439545"/>
            <a:ext cx="6158230" cy="39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43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332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ML driven high-pressure Li-Cu-H ternary hydrides discovery</vt:lpstr>
      <vt:lpstr>NOTE</vt:lpstr>
      <vt:lpstr>Workflow</vt:lpstr>
      <vt:lpstr>Workflow</vt:lpstr>
      <vt:lpstr>Workflow</vt:lpstr>
      <vt:lpstr>Overall Workflow</vt:lpstr>
      <vt:lpstr>Results</vt:lpstr>
      <vt:lpstr>PowerPoint Presentation</vt:lpstr>
      <vt:lpstr>PowerPoint Presentation</vt:lpstr>
      <vt:lpstr>Detail Results</vt:lpstr>
      <vt:lpstr>Key findings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Pandit, Abhiyan</dc:creator>
  <cp:lastModifiedBy>Pandit, Abhiyan</cp:lastModifiedBy>
  <cp:revision>12</cp:revision>
  <dcterms:created xsi:type="dcterms:W3CDTF">2025-12-18T18:27:41Z</dcterms:created>
  <dcterms:modified xsi:type="dcterms:W3CDTF">2025-12-19T18:09:19Z</dcterms:modified>
</cp:coreProperties>
</file>